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7" r:id="rId3"/>
    <p:sldId id="268" r:id="rId4"/>
    <p:sldId id="258" r:id="rId5"/>
    <p:sldId id="291" r:id="rId6"/>
    <p:sldId id="283" r:id="rId7"/>
    <p:sldId id="293" r:id="rId8"/>
    <p:sldId id="292" r:id="rId9"/>
    <p:sldId id="260" r:id="rId10"/>
    <p:sldId id="29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C93D93-8A7D-4682-A27C-92B5BAF6DF53}" v="162" dt="2024-07-30T02:33:43.084"/>
    <p1510:client id="{529C8C67-07DC-44B5-B0D0-F0986D53620E}" v="30" dt="2024-07-30T02:08:07.965"/>
    <p1510:client id="{F409A75B-E5F2-4DD7-B4A0-94C45DDFBE73}" v="7" dt="2024-07-30T02:28:25.6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776621-68B9-48BD-828B-B86096590FB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AAB6CA-8A91-4592-96CC-A3A554CF4196}">
      <dgm:prSet/>
      <dgm:spPr/>
      <dgm:t>
        <a:bodyPr/>
        <a:lstStyle/>
        <a:p>
          <a:pPr algn="just"/>
          <a:r>
            <a:rPr lang="en-US">
              <a:latin typeface="Times New Roman"/>
              <a:cs typeface="Times New Roman"/>
            </a:rPr>
            <a:t>Grasslands like Mohand Marg is  facing significant degradation due to overgrazing, and insufficient management practices (</a:t>
          </a:r>
          <a:r>
            <a:rPr lang="en-US" i="1">
              <a:solidFill>
                <a:srgbClr val="C00000"/>
              </a:solidFill>
              <a:latin typeface="Times New Roman"/>
              <a:cs typeface="Times New Roman"/>
            </a:rPr>
            <a:t>Shahid et al 2023</a:t>
          </a:r>
          <a:r>
            <a:rPr lang="en-US">
              <a:latin typeface="Times New Roman"/>
              <a:cs typeface="Times New Roman"/>
            </a:rPr>
            <a:t>). </a:t>
          </a:r>
        </a:p>
      </dgm:t>
    </dgm:pt>
    <dgm:pt modelId="{23542FE6-E46C-40EE-97BB-2914C7DF5800}" type="parTrans" cxnId="{5D1DC4DA-D9C3-483B-B1EC-640EDF1734AD}">
      <dgm:prSet/>
      <dgm:spPr/>
      <dgm:t>
        <a:bodyPr/>
        <a:lstStyle/>
        <a:p>
          <a:endParaRPr lang="en-US"/>
        </a:p>
      </dgm:t>
    </dgm:pt>
    <dgm:pt modelId="{436AA531-203C-4E06-8636-A1EC15B950C8}" type="sibTrans" cxnId="{5D1DC4DA-D9C3-483B-B1EC-640EDF1734AD}">
      <dgm:prSet/>
      <dgm:spPr/>
      <dgm:t>
        <a:bodyPr/>
        <a:lstStyle/>
        <a:p>
          <a:endParaRPr lang="en-US"/>
        </a:p>
      </dgm:t>
    </dgm:pt>
    <dgm:pt modelId="{A498802D-9182-4260-9783-58B031390615}">
      <dgm:prSet/>
      <dgm:spPr/>
      <dgm:t>
        <a:bodyPr/>
        <a:lstStyle/>
        <a:p>
          <a:pPr algn="just"/>
          <a:r>
            <a:rPr lang="en-US">
              <a:latin typeface="Times New Roman"/>
              <a:cs typeface="Times New Roman"/>
            </a:rPr>
            <a:t>Low forage production that has impacted pastoralists, reducing their average herd size from 100-150 to 30-35 Over the years.</a:t>
          </a:r>
        </a:p>
      </dgm:t>
    </dgm:pt>
    <dgm:pt modelId="{169E0269-832A-4134-9A2F-0656DC72B645}" type="parTrans" cxnId="{87BFA140-9593-4A38-9ABB-B4F48C3247D9}">
      <dgm:prSet/>
      <dgm:spPr/>
      <dgm:t>
        <a:bodyPr/>
        <a:lstStyle/>
        <a:p>
          <a:endParaRPr lang="en-US"/>
        </a:p>
      </dgm:t>
    </dgm:pt>
    <dgm:pt modelId="{B00179C6-59F5-40F2-9D89-6F08B560FD31}" type="sibTrans" cxnId="{87BFA140-9593-4A38-9ABB-B4F48C3247D9}">
      <dgm:prSet/>
      <dgm:spPr/>
      <dgm:t>
        <a:bodyPr/>
        <a:lstStyle/>
        <a:p>
          <a:endParaRPr lang="en-US"/>
        </a:p>
      </dgm:t>
    </dgm:pt>
    <dgm:pt modelId="{9ECB3A23-7CBE-4529-BB21-C9E5855412CA}">
      <dgm:prSet/>
      <dgm:spPr/>
      <dgm:t>
        <a:bodyPr/>
        <a:lstStyle/>
        <a:p>
          <a:pPr algn="just"/>
          <a:r>
            <a:rPr lang="en-US">
              <a:latin typeface="Times New Roman"/>
              <a:cs typeface="Times New Roman"/>
            </a:rPr>
            <a:t>This project aims to develop and implement targeted pasture restoration strategies in Mohand Marg/Lal Marg.</a:t>
          </a:r>
        </a:p>
      </dgm:t>
    </dgm:pt>
    <dgm:pt modelId="{DD08D40A-AC9C-49E7-A71B-6D74DA238349}" type="parTrans" cxnId="{6C3772A3-3A34-4A49-AA95-4F3358006B1B}">
      <dgm:prSet/>
      <dgm:spPr/>
      <dgm:t>
        <a:bodyPr/>
        <a:lstStyle/>
        <a:p>
          <a:endParaRPr lang="en-US"/>
        </a:p>
      </dgm:t>
    </dgm:pt>
    <dgm:pt modelId="{F794AF4F-A308-48CF-8CC9-3AD843CE5F35}" type="sibTrans" cxnId="{6C3772A3-3A34-4A49-AA95-4F3358006B1B}">
      <dgm:prSet/>
      <dgm:spPr/>
      <dgm:t>
        <a:bodyPr/>
        <a:lstStyle/>
        <a:p>
          <a:endParaRPr lang="en-US"/>
        </a:p>
      </dgm:t>
    </dgm:pt>
    <dgm:pt modelId="{87123F67-0BA4-4F06-B39A-D0C52C747168}" type="pres">
      <dgm:prSet presAssocID="{E3776621-68B9-48BD-828B-B86096590FBE}" presName="vert0" presStyleCnt="0">
        <dgm:presLayoutVars>
          <dgm:dir/>
          <dgm:animOne val="branch"/>
          <dgm:animLvl val="lvl"/>
        </dgm:presLayoutVars>
      </dgm:prSet>
      <dgm:spPr/>
    </dgm:pt>
    <dgm:pt modelId="{37FF2955-FD84-469D-B25B-38E77E129317}" type="pres">
      <dgm:prSet presAssocID="{80AAB6CA-8A91-4592-96CC-A3A554CF4196}" presName="thickLine" presStyleLbl="alignNode1" presStyleIdx="0" presStyleCnt="3"/>
      <dgm:spPr/>
    </dgm:pt>
    <dgm:pt modelId="{62793051-9032-42C4-8EFE-D7048DB6C694}" type="pres">
      <dgm:prSet presAssocID="{80AAB6CA-8A91-4592-96CC-A3A554CF4196}" presName="horz1" presStyleCnt="0"/>
      <dgm:spPr/>
    </dgm:pt>
    <dgm:pt modelId="{281894CD-BCC9-4680-954F-F2BF8A3BAD3E}" type="pres">
      <dgm:prSet presAssocID="{80AAB6CA-8A91-4592-96CC-A3A554CF4196}" presName="tx1" presStyleLbl="revTx" presStyleIdx="0" presStyleCnt="3"/>
      <dgm:spPr/>
    </dgm:pt>
    <dgm:pt modelId="{4E99A28A-C0B2-4D95-A5CB-969F829D0B89}" type="pres">
      <dgm:prSet presAssocID="{80AAB6CA-8A91-4592-96CC-A3A554CF4196}" presName="vert1" presStyleCnt="0"/>
      <dgm:spPr/>
    </dgm:pt>
    <dgm:pt modelId="{7926C353-083B-4476-AA1A-82B4B7FB2282}" type="pres">
      <dgm:prSet presAssocID="{A498802D-9182-4260-9783-58B031390615}" presName="thickLine" presStyleLbl="alignNode1" presStyleIdx="1" presStyleCnt="3"/>
      <dgm:spPr/>
    </dgm:pt>
    <dgm:pt modelId="{D7A11219-F521-4109-82FD-72BF15FC34EF}" type="pres">
      <dgm:prSet presAssocID="{A498802D-9182-4260-9783-58B031390615}" presName="horz1" presStyleCnt="0"/>
      <dgm:spPr/>
    </dgm:pt>
    <dgm:pt modelId="{9CACEE46-C0AD-4474-9C33-33C240BFE528}" type="pres">
      <dgm:prSet presAssocID="{A498802D-9182-4260-9783-58B031390615}" presName="tx1" presStyleLbl="revTx" presStyleIdx="1" presStyleCnt="3"/>
      <dgm:spPr/>
    </dgm:pt>
    <dgm:pt modelId="{E1FC8B49-03E9-4739-AB83-8E1DE2836A2A}" type="pres">
      <dgm:prSet presAssocID="{A498802D-9182-4260-9783-58B031390615}" presName="vert1" presStyleCnt="0"/>
      <dgm:spPr/>
    </dgm:pt>
    <dgm:pt modelId="{E9504605-97C5-437F-A12F-00F922E6CE57}" type="pres">
      <dgm:prSet presAssocID="{9ECB3A23-7CBE-4529-BB21-C9E5855412CA}" presName="thickLine" presStyleLbl="alignNode1" presStyleIdx="2" presStyleCnt="3"/>
      <dgm:spPr/>
    </dgm:pt>
    <dgm:pt modelId="{2C5A3B99-266D-4CD0-AAE7-A72C56B93BB7}" type="pres">
      <dgm:prSet presAssocID="{9ECB3A23-7CBE-4529-BB21-C9E5855412CA}" presName="horz1" presStyleCnt="0"/>
      <dgm:spPr/>
    </dgm:pt>
    <dgm:pt modelId="{A08B3D2E-8737-4B04-9682-66851837347A}" type="pres">
      <dgm:prSet presAssocID="{9ECB3A23-7CBE-4529-BB21-C9E5855412CA}" presName="tx1" presStyleLbl="revTx" presStyleIdx="2" presStyleCnt="3"/>
      <dgm:spPr/>
    </dgm:pt>
    <dgm:pt modelId="{789A26D3-2841-4251-AF49-B67575A6CFFA}" type="pres">
      <dgm:prSet presAssocID="{9ECB3A23-7CBE-4529-BB21-C9E5855412CA}" presName="vert1" presStyleCnt="0"/>
      <dgm:spPr/>
    </dgm:pt>
  </dgm:ptLst>
  <dgm:cxnLst>
    <dgm:cxn modelId="{87BFA140-9593-4A38-9ABB-B4F48C3247D9}" srcId="{E3776621-68B9-48BD-828B-B86096590FBE}" destId="{A498802D-9182-4260-9783-58B031390615}" srcOrd="1" destOrd="0" parTransId="{169E0269-832A-4134-9A2F-0656DC72B645}" sibTransId="{B00179C6-59F5-40F2-9D89-6F08B560FD31}"/>
    <dgm:cxn modelId="{17EA3F5C-FE6A-4125-9863-DAC1D0208AA7}" type="presOf" srcId="{A498802D-9182-4260-9783-58B031390615}" destId="{9CACEE46-C0AD-4474-9C33-33C240BFE528}" srcOrd="0" destOrd="0" presId="urn:microsoft.com/office/officeart/2008/layout/LinedList"/>
    <dgm:cxn modelId="{4659517A-742C-4A58-8745-0469369B6998}" type="presOf" srcId="{E3776621-68B9-48BD-828B-B86096590FBE}" destId="{87123F67-0BA4-4F06-B39A-D0C52C747168}" srcOrd="0" destOrd="0" presId="urn:microsoft.com/office/officeart/2008/layout/LinedList"/>
    <dgm:cxn modelId="{E91C85A0-B8C9-4EC1-8F34-D8400AAE5915}" type="presOf" srcId="{80AAB6CA-8A91-4592-96CC-A3A554CF4196}" destId="{281894CD-BCC9-4680-954F-F2BF8A3BAD3E}" srcOrd="0" destOrd="0" presId="urn:microsoft.com/office/officeart/2008/layout/LinedList"/>
    <dgm:cxn modelId="{6C3772A3-3A34-4A49-AA95-4F3358006B1B}" srcId="{E3776621-68B9-48BD-828B-B86096590FBE}" destId="{9ECB3A23-7CBE-4529-BB21-C9E5855412CA}" srcOrd="2" destOrd="0" parTransId="{DD08D40A-AC9C-49E7-A71B-6D74DA238349}" sibTransId="{F794AF4F-A308-48CF-8CC9-3AD843CE5F35}"/>
    <dgm:cxn modelId="{5D1DC4DA-D9C3-483B-B1EC-640EDF1734AD}" srcId="{E3776621-68B9-48BD-828B-B86096590FBE}" destId="{80AAB6CA-8A91-4592-96CC-A3A554CF4196}" srcOrd="0" destOrd="0" parTransId="{23542FE6-E46C-40EE-97BB-2914C7DF5800}" sibTransId="{436AA531-203C-4E06-8636-A1EC15B950C8}"/>
    <dgm:cxn modelId="{615A78F1-1231-405D-8A38-1ACF6917328B}" type="presOf" srcId="{9ECB3A23-7CBE-4529-BB21-C9E5855412CA}" destId="{A08B3D2E-8737-4B04-9682-66851837347A}" srcOrd="0" destOrd="0" presId="urn:microsoft.com/office/officeart/2008/layout/LinedList"/>
    <dgm:cxn modelId="{91144FB1-6029-4EA5-8F10-807957845C2E}" type="presParOf" srcId="{87123F67-0BA4-4F06-B39A-D0C52C747168}" destId="{37FF2955-FD84-469D-B25B-38E77E129317}" srcOrd="0" destOrd="0" presId="urn:microsoft.com/office/officeart/2008/layout/LinedList"/>
    <dgm:cxn modelId="{695F27E1-055C-4AE1-8413-ACE255FDCE2B}" type="presParOf" srcId="{87123F67-0BA4-4F06-B39A-D0C52C747168}" destId="{62793051-9032-42C4-8EFE-D7048DB6C694}" srcOrd="1" destOrd="0" presId="urn:microsoft.com/office/officeart/2008/layout/LinedList"/>
    <dgm:cxn modelId="{1F8DD9A7-6FD7-4CDB-9BEA-C27BB6873EB1}" type="presParOf" srcId="{62793051-9032-42C4-8EFE-D7048DB6C694}" destId="{281894CD-BCC9-4680-954F-F2BF8A3BAD3E}" srcOrd="0" destOrd="0" presId="urn:microsoft.com/office/officeart/2008/layout/LinedList"/>
    <dgm:cxn modelId="{84FC27CF-0B8E-42A8-8032-FF0DC6FFAE94}" type="presParOf" srcId="{62793051-9032-42C4-8EFE-D7048DB6C694}" destId="{4E99A28A-C0B2-4D95-A5CB-969F829D0B89}" srcOrd="1" destOrd="0" presId="urn:microsoft.com/office/officeart/2008/layout/LinedList"/>
    <dgm:cxn modelId="{4A439D3D-A515-4512-81E9-9348E08F0E7A}" type="presParOf" srcId="{87123F67-0BA4-4F06-B39A-D0C52C747168}" destId="{7926C353-083B-4476-AA1A-82B4B7FB2282}" srcOrd="2" destOrd="0" presId="urn:microsoft.com/office/officeart/2008/layout/LinedList"/>
    <dgm:cxn modelId="{5D883D4E-46AE-455E-B437-061D80683164}" type="presParOf" srcId="{87123F67-0BA4-4F06-B39A-D0C52C747168}" destId="{D7A11219-F521-4109-82FD-72BF15FC34EF}" srcOrd="3" destOrd="0" presId="urn:microsoft.com/office/officeart/2008/layout/LinedList"/>
    <dgm:cxn modelId="{B5566A01-76A0-4CA1-9AB3-2F1E9E75F0C7}" type="presParOf" srcId="{D7A11219-F521-4109-82FD-72BF15FC34EF}" destId="{9CACEE46-C0AD-4474-9C33-33C240BFE528}" srcOrd="0" destOrd="0" presId="urn:microsoft.com/office/officeart/2008/layout/LinedList"/>
    <dgm:cxn modelId="{E24D35A6-142E-494A-BCA9-E08330C22EB0}" type="presParOf" srcId="{D7A11219-F521-4109-82FD-72BF15FC34EF}" destId="{E1FC8B49-03E9-4739-AB83-8E1DE2836A2A}" srcOrd="1" destOrd="0" presId="urn:microsoft.com/office/officeart/2008/layout/LinedList"/>
    <dgm:cxn modelId="{219301AE-2191-4324-A0B2-45E92D1858C3}" type="presParOf" srcId="{87123F67-0BA4-4F06-B39A-D0C52C747168}" destId="{E9504605-97C5-437F-A12F-00F922E6CE57}" srcOrd="4" destOrd="0" presId="urn:microsoft.com/office/officeart/2008/layout/LinedList"/>
    <dgm:cxn modelId="{E8B03BBE-8779-46BA-BCB7-9ACCB205AF72}" type="presParOf" srcId="{87123F67-0BA4-4F06-B39A-D0C52C747168}" destId="{2C5A3B99-266D-4CD0-AAE7-A72C56B93BB7}" srcOrd="5" destOrd="0" presId="urn:microsoft.com/office/officeart/2008/layout/LinedList"/>
    <dgm:cxn modelId="{E0A64FB0-84DA-43C4-8B8A-AD6342052373}" type="presParOf" srcId="{2C5A3B99-266D-4CD0-AAE7-A72C56B93BB7}" destId="{A08B3D2E-8737-4B04-9682-66851837347A}" srcOrd="0" destOrd="0" presId="urn:microsoft.com/office/officeart/2008/layout/LinedList"/>
    <dgm:cxn modelId="{3318F8A8-D866-43DD-8538-56EC41A96422}" type="presParOf" srcId="{2C5A3B99-266D-4CD0-AAE7-A72C56B93BB7}" destId="{789A26D3-2841-4251-AF49-B67575A6CFF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F2955-FD84-469D-B25B-38E77E129317}">
      <dsp:nvSpPr>
        <dsp:cNvPr id="0" name=""/>
        <dsp:cNvSpPr/>
      </dsp:nvSpPr>
      <dsp:spPr>
        <a:xfrm>
          <a:off x="0" y="2623"/>
          <a:ext cx="57523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1894CD-BCC9-4680-954F-F2BF8A3BAD3E}">
      <dsp:nvSpPr>
        <dsp:cNvPr id="0" name=""/>
        <dsp:cNvSpPr/>
      </dsp:nvSpPr>
      <dsp:spPr>
        <a:xfrm>
          <a:off x="0" y="2623"/>
          <a:ext cx="5752301" cy="1789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Times New Roman"/>
              <a:cs typeface="Times New Roman"/>
            </a:rPr>
            <a:t>Grasslands like Mohand Marg is  facing significant degradation due to overgrazing, and insufficient management practices (</a:t>
          </a:r>
          <a:r>
            <a:rPr lang="en-US" sz="2500" i="1" kern="1200">
              <a:solidFill>
                <a:srgbClr val="C00000"/>
              </a:solidFill>
              <a:latin typeface="Times New Roman"/>
              <a:cs typeface="Times New Roman"/>
            </a:rPr>
            <a:t>Shahid et al 2023</a:t>
          </a:r>
          <a:r>
            <a:rPr lang="en-US" sz="2500" kern="1200">
              <a:latin typeface="Times New Roman"/>
              <a:cs typeface="Times New Roman"/>
            </a:rPr>
            <a:t>). </a:t>
          </a:r>
        </a:p>
      </dsp:txBody>
      <dsp:txXfrm>
        <a:off x="0" y="2623"/>
        <a:ext cx="5752301" cy="1789484"/>
      </dsp:txXfrm>
    </dsp:sp>
    <dsp:sp modelId="{7926C353-083B-4476-AA1A-82B4B7FB2282}">
      <dsp:nvSpPr>
        <dsp:cNvPr id="0" name=""/>
        <dsp:cNvSpPr/>
      </dsp:nvSpPr>
      <dsp:spPr>
        <a:xfrm>
          <a:off x="0" y="1792107"/>
          <a:ext cx="57523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ACEE46-C0AD-4474-9C33-33C240BFE528}">
      <dsp:nvSpPr>
        <dsp:cNvPr id="0" name=""/>
        <dsp:cNvSpPr/>
      </dsp:nvSpPr>
      <dsp:spPr>
        <a:xfrm>
          <a:off x="0" y="1792107"/>
          <a:ext cx="5752301" cy="1789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Times New Roman"/>
              <a:cs typeface="Times New Roman"/>
            </a:rPr>
            <a:t>Low forage production that has impacted pastoralists, reducing their average herd size from 100-150 to 30-35 Over the years.</a:t>
          </a:r>
        </a:p>
      </dsp:txBody>
      <dsp:txXfrm>
        <a:off x="0" y="1792107"/>
        <a:ext cx="5752301" cy="1789484"/>
      </dsp:txXfrm>
    </dsp:sp>
    <dsp:sp modelId="{E9504605-97C5-437F-A12F-00F922E6CE57}">
      <dsp:nvSpPr>
        <dsp:cNvPr id="0" name=""/>
        <dsp:cNvSpPr/>
      </dsp:nvSpPr>
      <dsp:spPr>
        <a:xfrm>
          <a:off x="0" y="3581592"/>
          <a:ext cx="57523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8B3D2E-8737-4B04-9682-66851837347A}">
      <dsp:nvSpPr>
        <dsp:cNvPr id="0" name=""/>
        <dsp:cNvSpPr/>
      </dsp:nvSpPr>
      <dsp:spPr>
        <a:xfrm>
          <a:off x="0" y="3581592"/>
          <a:ext cx="5752301" cy="1789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Times New Roman"/>
              <a:cs typeface="Times New Roman"/>
            </a:rPr>
            <a:t>This project aims to develop and implement targeted pasture restoration strategies in Mohand Marg/Lal Marg.</a:t>
          </a:r>
        </a:p>
      </dsp:txBody>
      <dsp:txXfrm>
        <a:off x="0" y="3581592"/>
        <a:ext cx="5752301" cy="1789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71041-5D9E-47F0-A107-9BE8601C5F02}" type="datetimeFigureOut">
              <a:rPr lang="en-IN" smtClean="0"/>
              <a:t>30-07-2024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7B8D0-94C9-4A9C-AF8D-3CFBA81808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2626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7B8D0-94C9-4A9C-AF8D-3CFBA8180851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3970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7B8D0-94C9-4A9C-AF8D-3CFBA8180851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2886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7B8D0-94C9-4A9C-AF8D-3CFBA8180851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3448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386D7-0081-1E5F-7F17-1F001FAF8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52A01B-1D04-9545-C810-2FAD76B8E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8A4EB-2BF6-623F-5791-7EA442968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91D6-1963-4408-BEB3-EDEBE8C01DF3}" type="datetimeFigureOut">
              <a:rPr lang="en-IN" smtClean="0"/>
              <a:t>30-07-2024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A3BDF-A156-3D3E-501B-47D26B302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33316-2C5B-E21B-7A7C-C5D7A4E5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A725-F27D-48BB-932F-7A8C121F165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0403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7224A-4381-2B36-07AE-400AEA879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EC4F0B-F620-6142-9F2D-2F9BCA9B7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A8EB4-A22A-119A-8E5D-8B7F45833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91D6-1963-4408-BEB3-EDEBE8C01DF3}" type="datetimeFigureOut">
              <a:rPr lang="en-IN" smtClean="0"/>
              <a:t>30-07-2024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9BF7C-7C4F-94EA-D149-9C94FD011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87FA0-24AC-741D-F5CC-622398E3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A725-F27D-48BB-932F-7A8C121F165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2086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FB5239-191D-9E01-0644-161A2CB83C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15D29-A1FE-FB8E-870D-D2DC92C88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E92F5-48A3-ECD7-9987-55429A655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91D6-1963-4408-BEB3-EDEBE8C01DF3}" type="datetimeFigureOut">
              <a:rPr lang="en-IN" smtClean="0"/>
              <a:t>30-07-2024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62D1A-BD42-C362-F964-1A88035B6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A1821-E44F-DDC5-7163-1DD4C3BC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A725-F27D-48BB-932F-7A8C121F165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204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70C1B-97CE-059D-E940-6DE65F416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64B0F-A5CF-5A0D-6E9F-FD6DA4861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52B0B-9A65-1725-F01B-8002285F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91D6-1963-4408-BEB3-EDEBE8C01DF3}" type="datetimeFigureOut">
              <a:rPr lang="en-IN" smtClean="0"/>
              <a:t>30-07-2024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EE6C9-F9A1-368E-EFE3-02089992F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2661D-9857-E005-0CCC-EB3B5D798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A725-F27D-48BB-932F-7A8C121F165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0486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616BC-EED1-6D2C-5A95-1B595D2BD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8B37B-5326-15D2-A032-AF36F8302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FD70C-E16F-98E0-A1AC-2EC993A01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91D6-1963-4408-BEB3-EDEBE8C01DF3}" type="datetimeFigureOut">
              <a:rPr lang="en-IN" smtClean="0"/>
              <a:t>30-07-2024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BCD4E-0CBD-4387-163E-F11774E51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8285D-44A2-32D0-FAB9-3167A666D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A725-F27D-48BB-932F-7A8C121F165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6739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7C707-C541-D122-B612-C1DD8C63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540A4-FB29-48A4-6B61-1304D4CBDE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43E92B-7385-B6C1-99C9-B38D590E8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2E5CB-6B51-B9DE-CF81-FBCFCFAAF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91D6-1963-4408-BEB3-EDEBE8C01DF3}" type="datetimeFigureOut">
              <a:rPr lang="en-IN" smtClean="0"/>
              <a:t>30-07-2024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40CCC-5896-AAB3-3449-FDFBD99D4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C6722-1662-F47F-7EA8-E719BDB75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A725-F27D-48BB-932F-7A8C121F165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0259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23C2E-E9F4-A7E3-FA1D-A1273F2B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CF7BF-839F-0CD9-1FCE-ED85D2069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7F44D6-6D83-32D2-54B4-623194386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C51CA2-7C90-CE5D-302A-6FCBD340D1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C137F4-F8B5-5850-3CEC-4CB1531511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C12EF0-991A-7AEA-263A-4535E8425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91D6-1963-4408-BEB3-EDEBE8C01DF3}" type="datetimeFigureOut">
              <a:rPr lang="en-IN" smtClean="0"/>
              <a:t>30-07-2024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5C6D0D-1E55-D0B4-9E5E-1E07DAC13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2B62B5-0CAF-B6B9-9C02-210E95079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A725-F27D-48BB-932F-7A8C121F165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1873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38A7C-1549-E205-112A-B6CE397D2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50B6A2-3DA4-2261-1121-E25092242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91D6-1963-4408-BEB3-EDEBE8C01DF3}" type="datetimeFigureOut">
              <a:rPr lang="en-IN" smtClean="0"/>
              <a:t>30-07-2024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D3DE56-FD1B-310F-B783-05B1C214E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2055DE-2CC8-F64C-F04D-C5AB58215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A725-F27D-48BB-932F-7A8C121F165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6974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EDA4A9-D233-7F5E-D03B-7A9CBAE48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91D6-1963-4408-BEB3-EDEBE8C01DF3}" type="datetimeFigureOut">
              <a:rPr lang="en-IN" smtClean="0"/>
              <a:t>30-07-2024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360FD-24A5-BE84-018A-35F1B56B1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BFE6D-589C-35BD-D7DD-D54C2385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A725-F27D-48BB-932F-7A8C121F165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9026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C2B3-B20D-A43A-403F-7E412ACEC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15D55-04CF-37F1-7B82-794B91287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A7AD9F-6064-0D96-0B39-FD5EE82BA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A167E5-1B1D-B7AD-B39E-9EDAA9A7F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91D6-1963-4408-BEB3-EDEBE8C01DF3}" type="datetimeFigureOut">
              <a:rPr lang="en-IN" smtClean="0"/>
              <a:t>30-07-2024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2302F-7246-E8EF-06E6-D6E47E3D7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5AC95-7B66-889F-BDA2-954198579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A725-F27D-48BB-932F-7A8C121F165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0908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6ACE1-3B82-69D8-78F7-39A313015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E63F25-E0E2-9980-3A8A-E5B873F5E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1E440E-8D40-A06D-7142-6B87C22B9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ACEF49-A607-CCB2-A72C-FFCE52BC9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91D6-1963-4408-BEB3-EDEBE8C01DF3}" type="datetimeFigureOut">
              <a:rPr lang="en-IN" smtClean="0"/>
              <a:t>30-07-2024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2C8B5-213E-AB04-FCCC-34A6DD7A7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399D6-1EDE-FDFC-C4A2-220C25EE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A725-F27D-48BB-932F-7A8C121F165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059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670B10-6ABA-0A36-C59C-22FD19BDE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EF294-94C0-98B4-1905-CDA2F58B4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5581F-AD3F-FC85-420B-2815B13717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791D6-1963-4408-BEB3-EDEBE8C01DF3}" type="datetimeFigureOut">
              <a:rPr lang="en-IN" smtClean="0"/>
              <a:t>30-07-2024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805F2-E780-6DD9-A222-3FBEF80CA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3053A-A477-FDDD-9BB4-F45D05E29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2A725-F27D-48BB-932F-7A8C121F165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7980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44A39-5FA1-A2EA-FC5E-B7EE4788DC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" r="20141" b="1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03ED5B-8757-AD90-D96B-E3D04C4BA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3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2" name="Picture 1" descr="A person standing in a field with logs and trees in the background&#10;&#10;Description automatically generated">
            <a:extLst>
              <a:ext uri="{FF2B5EF4-FFF2-40B4-BE49-F238E27FC236}">
                <a16:creationId xmlns:a16="http://schemas.microsoft.com/office/drawing/2014/main" id="{39EB22C0-369F-BB64-89C3-837111070A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043" r="-1" b="8991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54" name="Freeform: Shape 53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6" name="Freeform: Shape 55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A89E82-F524-4DD0-9FEA-9B368F89B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en-US" sz="2900" b="1">
                <a:solidFill>
                  <a:srgbClr val="C00000"/>
                </a:solidFill>
                <a:latin typeface="Times New Roman"/>
                <a:cs typeface="Times New Roman"/>
              </a:rPr>
              <a:t>Restoration and Management Strategy for Lal Marg and Mohand Marg</a:t>
            </a:r>
            <a:endParaRPr lang="en-US" sz="29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FFB8C2-A647-0649-B84D-39AD9B5AF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IN" sz="2000">
                <a:solidFill>
                  <a:srgbClr val="0070C0"/>
                </a:solidFill>
                <a:latin typeface="Times New Roman"/>
                <a:cs typeface="Times New Roman"/>
              </a:rPr>
              <a:t>Presented by </a:t>
            </a:r>
          </a:p>
          <a:p>
            <a:pPr marL="0" indent="0">
              <a:buNone/>
            </a:pPr>
            <a:r>
              <a:rPr lang="en-IN" sz="2000">
                <a:solidFill>
                  <a:srgbClr val="0070C0"/>
                </a:solidFill>
                <a:latin typeface="Times New Roman"/>
                <a:cs typeface="Times New Roman"/>
              </a:rPr>
              <a:t>Shahid Saleem </a:t>
            </a:r>
          </a:p>
          <a:p>
            <a:pPr marL="0" indent="0">
              <a:buNone/>
            </a:pPr>
            <a:endParaRPr lang="en-IN" sz="2000"/>
          </a:p>
          <a:p>
            <a:pPr marL="0" indent="0">
              <a:buNone/>
            </a:pPr>
            <a:endParaRPr lang="en-IN" sz="2000"/>
          </a:p>
          <a:p>
            <a:pPr>
              <a:buNone/>
            </a:pPr>
            <a:r>
              <a:rPr lang="en-IN" sz="2000" b="1">
                <a:latin typeface="Times New Roman"/>
                <a:cs typeface="Times New Roman"/>
              </a:rPr>
              <a:t>RISG-SA Team </a:t>
            </a:r>
            <a:br>
              <a:rPr lang="en-IN" sz="2000" b="1">
                <a:latin typeface="Times New Roman"/>
                <a:cs typeface="Times New Roman"/>
              </a:rPr>
            </a:br>
            <a:r>
              <a:rPr lang="en-IN" sz="2000" b="1">
                <a:latin typeface="Times New Roman"/>
                <a:cs typeface="Times New Roman"/>
              </a:rPr>
              <a:t>Co-Founder Himalayan Pastoral Trust </a:t>
            </a:r>
          </a:p>
          <a:p>
            <a:pPr marL="0" indent="0">
              <a:buNone/>
            </a:pPr>
            <a:endParaRPr lang="en-IN" sz="2000">
              <a:latin typeface="Arial Black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058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46C9A-A968-EDD8-2756-8637DF47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01" y="346366"/>
            <a:ext cx="5796596" cy="1708242"/>
          </a:xfrm>
        </p:spPr>
        <p:txBody>
          <a:bodyPr anchor="ctr">
            <a:normAutofit/>
          </a:bodyPr>
          <a:lstStyle/>
          <a:p>
            <a:r>
              <a:rPr lang="en-US" sz="3700" b="1">
                <a:latin typeface="Times New Roman" panose="02020603050405020304" pitchFamily="18" charset="0"/>
                <a:cs typeface="Times New Roman" panose="02020603050405020304" pitchFamily="18" charset="0"/>
              </a:rPr>
              <a:t>Sustainable Grazing Practices</a:t>
            </a:r>
            <a:br>
              <a:rPr lang="en-US" sz="3700" b="1"/>
            </a:br>
            <a:endParaRPr lang="en-IN" sz="3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38E6B-937B-E3EA-DDD4-6F7C0E99E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00" y="1552576"/>
            <a:ext cx="5415697" cy="4687504"/>
          </a:xfrm>
        </p:spPr>
        <p:txBody>
          <a:bodyPr anchor="t"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Rotational Grazing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: Implement rotational grazing to allow vegetation in overgrazed areas to recover.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Grazing Plans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: Develop grazing plans that align with the land's carrying capacity for sustainable resource use.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Community Education and Involvement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Awareness Programs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: Educate pastoral communities on sustainable practices and environmental conservation.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Adaptive Management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: Adapt practices based on monitoring results and community feedback for continuous improvement.</a:t>
            </a:r>
          </a:p>
          <a:p>
            <a:endParaRPr lang="en-IN" sz="1700"/>
          </a:p>
        </p:txBody>
      </p:sp>
      <p:pic>
        <p:nvPicPr>
          <p:cNvPr id="5" name="Picture 4" descr="Line of sheep walking on a grassy field">
            <a:extLst>
              <a:ext uri="{FF2B5EF4-FFF2-40B4-BE49-F238E27FC236}">
                <a16:creationId xmlns:a16="http://schemas.microsoft.com/office/drawing/2014/main" id="{EC957E61-A665-58D9-D094-7D1F8B6E8B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14" r="40853" b="4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0797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96FDE9-53A2-76A7-01B0-18F3980229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" b="8138"/>
          <a:stretch/>
        </p:blipFill>
        <p:spPr>
          <a:xfrm>
            <a:off x="5" y="1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6692DE-3ACE-1D18-B6DF-721C9B6289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51" r="1" b="10825"/>
          <a:stretch/>
        </p:blipFill>
        <p:spPr>
          <a:xfrm>
            <a:off x="6019800" y="10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36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1DB88-EC22-A916-E3E4-C7DC2D701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562856"/>
            <a:ext cx="6903721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IN" sz="2200" b="1">
                <a:latin typeface="Aharoni" panose="02010803020104030203" pitchFamily="2" charset="-79"/>
                <a:cs typeface="Aharoni" panose="02010803020104030203" pitchFamily="2" charset="-79"/>
              </a:rPr>
              <a:t>Thankyou…</a:t>
            </a:r>
            <a:endParaRPr lang="en-IN" sz="220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6823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0A98B-4C35-B41C-DC5D-DD0632B20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63524"/>
            <a:ext cx="11453946" cy="835025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/>
          <a:lstStyle/>
          <a:p>
            <a:r>
              <a:rPr lang="en-IN" b="1">
                <a:latin typeface="Times New Roman" panose="02020603050405020304" pitchFamily="18" charset="0"/>
                <a:cs typeface="Times New Roman" panose="02020603050405020304" pitchFamily="18" charset="0"/>
              </a:rPr>
              <a:t>Problem Statement;</a:t>
            </a:r>
          </a:p>
        </p:txBody>
      </p:sp>
      <p:graphicFrame>
        <p:nvGraphicFramePr>
          <p:cNvPr id="15" name="Content Placeholder 3">
            <a:extLst>
              <a:ext uri="{FF2B5EF4-FFF2-40B4-BE49-F238E27FC236}">
                <a16:creationId xmlns:a16="http://schemas.microsoft.com/office/drawing/2014/main" id="{D139BC34-716C-6F86-BCBD-E4C30317185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20132764"/>
              </p:ext>
            </p:extLst>
          </p:nvPr>
        </p:nvGraphicFramePr>
        <p:xfrm>
          <a:off x="343698" y="1169193"/>
          <a:ext cx="5752301" cy="5373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388C35C-6FFB-8BCE-8955-AA64F94C99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906" y="4529470"/>
            <a:ext cx="2699396" cy="208251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19AE575-7C5F-234F-96C3-F01B57B7334F}"/>
              </a:ext>
            </a:extLst>
          </p:cNvPr>
          <p:cNvGrpSpPr/>
          <p:nvPr/>
        </p:nvGrpSpPr>
        <p:grpSpPr>
          <a:xfrm>
            <a:off x="6239539" y="808074"/>
            <a:ext cx="5520069" cy="3593805"/>
            <a:chOff x="1174226" y="214949"/>
            <a:chExt cx="8131139" cy="562107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FFF90E2-3B5F-1B0B-A6F3-54E89B8FA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17"/>
            <a:stretch/>
          </p:blipFill>
          <p:spPr bwMode="auto">
            <a:xfrm>
              <a:off x="1174226" y="824754"/>
              <a:ext cx="8129868" cy="501127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5A9F54E-63E9-C925-27F6-9C49ACFCD93E}"/>
                </a:ext>
              </a:extLst>
            </p:cNvPr>
            <p:cNvSpPr/>
            <p:nvPr/>
          </p:nvSpPr>
          <p:spPr>
            <a:xfrm>
              <a:off x="2825849" y="214949"/>
              <a:ext cx="468547" cy="25718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>
                <a:solidFill>
                  <a:srgbClr val="0070C0"/>
                </a:solidFill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99A66CC-2231-B3DF-1C98-286D91054057}"/>
                </a:ext>
              </a:extLst>
            </p:cNvPr>
            <p:cNvCxnSpPr/>
            <p:nvPr/>
          </p:nvCxnSpPr>
          <p:spPr>
            <a:xfrm>
              <a:off x="1766047" y="2752165"/>
              <a:ext cx="7539318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id="{EA5F9DB4-40DD-99BA-12B3-60DF9AD0729B}"/>
              </a:ext>
            </a:extLst>
          </p:cNvPr>
          <p:cNvSpPr/>
          <p:nvPr/>
        </p:nvSpPr>
        <p:spPr>
          <a:xfrm>
            <a:off x="6864626" y="1855304"/>
            <a:ext cx="205409" cy="103460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388C54-2557-DE90-AEEA-22930C7749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257" y="4501280"/>
            <a:ext cx="2818885" cy="221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04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2538-5DB6-9623-18C2-A0681989B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22" y="306269"/>
            <a:ext cx="11540377" cy="512881"/>
          </a:xfrm>
        </p:spPr>
        <p:txBody>
          <a:bodyPr>
            <a:noAutofit/>
          </a:bodyPr>
          <a:lstStyle/>
          <a:p>
            <a:r>
              <a:rPr lang="en-I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Location of Proposed Restoration site; Mohand Marg</a:t>
            </a:r>
            <a:endParaRPr lang="en-IN" sz="36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4A9919-CAFA-DDB0-A4EF-241B484A1E11}"/>
              </a:ext>
            </a:extLst>
          </p:cNvPr>
          <p:cNvGrpSpPr/>
          <p:nvPr/>
        </p:nvGrpSpPr>
        <p:grpSpPr>
          <a:xfrm>
            <a:off x="423023" y="1038225"/>
            <a:ext cx="8565775" cy="5600700"/>
            <a:chOff x="715442" y="751831"/>
            <a:chExt cx="7406581" cy="49924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47EA3C-11CE-0098-9A4C-2D1BDB323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442" y="751831"/>
              <a:ext cx="7406581" cy="4992452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AEFD84C4-3EB8-B37D-CF24-016EC42B940C}"/>
                </a:ext>
              </a:extLst>
            </p:cNvPr>
            <p:cNvSpPr/>
            <p:nvPr/>
          </p:nvSpPr>
          <p:spPr>
            <a:xfrm>
              <a:off x="1165411" y="2635623"/>
              <a:ext cx="215691" cy="71843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6A71F52A-DF41-7C02-0FA1-7EAC8EFBD246}"/>
                </a:ext>
              </a:extLst>
            </p:cNvPr>
            <p:cNvSpPr/>
            <p:nvPr/>
          </p:nvSpPr>
          <p:spPr>
            <a:xfrm rot="16200000">
              <a:off x="4037718" y="4181152"/>
              <a:ext cx="205831" cy="134682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7EE84F16-DAA0-B215-0EDE-5B18F56A6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33" y="1038225"/>
            <a:ext cx="2943235" cy="23090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DE1FFF-6E7A-1D63-49BC-AE8E2CA6E24D}"/>
              </a:ext>
            </a:extLst>
          </p:cNvPr>
          <p:cNvSpPr/>
          <p:nvPr/>
        </p:nvSpPr>
        <p:spPr>
          <a:xfrm>
            <a:off x="9074533" y="3428999"/>
            <a:ext cx="2943235" cy="320992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IN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IN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IN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IN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IN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IN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IN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IN" sz="14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Area; 461 hectare</a:t>
            </a:r>
          </a:p>
          <a:p>
            <a:pPr>
              <a:lnSpc>
                <a:spcPct val="150000"/>
              </a:lnSpc>
            </a:pPr>
            <a:r>
              <a:rPr lang="en-IN" sz="14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Pastoral Households; 105</a:t>
            </a:r>
          </a:p>
          <a:p>
            <a:pPr>
              <a:lnSpc>
                <a:spcPct val="150000"/>
              </a:lnSpc>
            </a:pPr>
            <a:r>
              <a:rPr lang="en-IN" sz="14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Population: 840</a:t>
            </a:r>
          </a:p>
          <a:p>
            <a:pPr>
              <a:lnSpc>
                <a:spcPct val="150000"/>
              </a:lnSpc>
            </a:pPr>
            <a:r>
              <a:rPr lang="en-IN" sz="14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Grazing Season May to Oct</a:t>
            </a:r>
          </a:p>
          <a:p>
            <a:pPr>
              <a:lnSpc>
                <a:spcPct val="150000"/>
              </a:lnSpc>
            </a:pPr>
            <a:r>
              <a:rPr lang="en-IN" sz="14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Carrying Capacity: in Sheep units 13.59</a:t>
            </a:r>
          </a:p>
          <a:p>
            <a:pPr>
              <a:lnSpc>
                <a:spcPct val="150000"/>
              </a:lnSpc>
            </a:pPr>
            <a:r>
              <a:rPr lang="en-IN" sz="14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Biomass Production:11.47MT/ ha     </a:t>
            </a:r>
          </a:p>
          <a:p>
            <a:endParaRPr lang="en-IN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IN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IN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IN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IN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IN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IN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IN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IN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37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71F6FCE1-8678-40F4-9644-79CD5333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E2369E-D964-2FAF-5737-7D96E2ACF7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 t="4369" r="2084" b="2577"/>
          <a:stretch/>
        </p:blipFill>
        <p:spPr>
          <a:xfrm>
            <a:off x="105037" y="180975"/>
            <a:ext cx="5947026" cy="481378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6457FA-AD78-A529-D549-5D1BC15B5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3" y="1797785"/>
            <a:ext cx="5947025" cy="498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69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52F4B5-D5B7-9B64-7D4D-12F505DC2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057" y="457200"/>
            <a:ext cx="1085588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80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200663A-4BDF-9F19-FE22-6F0A5C115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4" y="4159353"/>
            <a:ext cx="2697408" cy="243235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9E1568-28A5-2446-5EE0-7D3DE9246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417" y="1013322"/>
            <a:ext cx="6361311" cy="5163996"/>
          </a:xfrm>
          <a:prstGeom prst="rect">
            <a:avLst/>
          </a:prstGeom>
          <a:solidFill>
            <a:srgbClr val="FFC000"/>
          </a:solidFill>
        </p:spPr>
      </p:pic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670D8B97-5398-6BC6-3BFC-FAFAA898E4DE}"/>
              </a:ext>
            </a:extLst>
          </p:cNvPr>
          <p:cNvCxnSpPr>
            <a:cxnSpLocks/>
            <a:endCxn id="72" idx="2"/>
          </p:cNvCxnSpPr>
          <p:nvPr/>
        </p:nvCxnSpPr>
        <p:spPr>
          <a:xfrm flipV="1">
            <a:off x="6638925" y="4973098"/>
            <a:ext cx="2887023" cy="122777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36194D7C-BDFF-8140-4686-F868A67AA597}"/>
              </a:ext>
            </a:extLst>
          </p:cNvPr>
          <p:cNvSpPr/>
          <p:nvPr/>
        </p:nvSpPr>
        <p:spPr>
          <a:xfrm>
            <a:off x="3087296" y="188197"/>
            <a:ext cx="6361311" cy="460027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IN" b="1">
                <a:solidFill>
                  <a:srgbClr val="FF0000"/>
                </a:solidFill>
                <a:latin typeface="Aharoni"/>
                <a:cs typeface="Aharoni"/>
              </a:rPr>
              <a:t>Stage wise Restoration Methods of Target Area 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FBF0F7B-8A25-85DF-C7C1-AAE37448AB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18"/>
          <a:stretch/>
        </p:blipFill>
        <p:spPr>
          <a:xfrm>
            <a:off x="9448607" y="192884"/>
            <a:ext cx="2676525" cy="226876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1E27D9E-5BE7-A848-99CA-D81204DD9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6" y="62425"/>
            <a:ext cx="3190057" cy="263622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8EE3D02-1F5D-7778-4473-BE8B995453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948" y="3736225"/>
            <a:ext cx="2475335" cy="247374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1E95CCF-8C69-6AAA-E6A1-60418E4C9D01}"/>
              </a:ext>
            </a:extLst>
          </p:cNvPr>
          <p:cNvSpPr/>
          <p:nvPr/>
        </p:nvSpPr>
        <p:spPr>
          <a:xfrm>
            <a:off x="569706" y="62425"/>
            <a:ext cx="2021762" cy="9703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Restoration by Seeding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A7D9EC2-196A-E2C2-8D62-3BA8A23806E8}"/>
              </a:ext>
            </a:extLst>
          </p:cNvPr>
          <p:cNvSpPr/>
          <p:nvPr/>
        </p:nvSpPr>
        <p:spPr>
          <a:xfrm>
            <a:off x="599011" y="4284493"/>
            <a:ext cx="1963151" cy="457200"/>
          </a:xfrm>
          <a:prstGeom prst="wedgeRoundRectCallout">
            <a:avLst/>
          </a:prstGeom>
          <a:noFill/>
          <a:ln>
            <a:noFill/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Surplus Areas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E72C5F49-56F7-60CD-DE30-2E906DD3DACE}"/>
              </a:ext>
            </a:extLst>
          </p:cNvPr>
          <p:cNvSpPr/>
          <p:nvPr/>
        </p:nvSpPr>
        <p:spPr>
          <a:xfrm>
            <a:off x="9820245" y="3928618"/>
            <a:ext cx="1977742" cy="566473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Rotational Grazing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A60FA4-C2F3-4987-EF43-F3C5304D4591}"/>
              </a:ext>
            </a:extLst>
          </p:cNvPr>
          <p:cNvSpPr txBox="1"/>
          <p:nvPr/>
        </p:nvSpPr>
        <p:spPr>
          <a:xfrm>
            <a:off x="9820245" y="523191"/>
            <a:ext cx="1949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8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Limited</a:t>
            </a:r>
            <a:r>
              <a:rPr lang="en-IN" sz="1800">
                <a:solidFill>
                  <a:schemeClr val="tx1">
                    <a:lumMod val="95000"/>
                    <a:lumOff val="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N" sz="18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Grazing</a:t>
            </a: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F8CEB276-ED7A-85DE-99B6-4C534858CEA4}"/>
              </a:ext>
            </a:extLst>
          </p:cNvPr>
          <p:cNvCxnSpPr>
            <a:cxnSpLocks/>
            <a:endCxn id="28" idx="5"/>
          </p:cNvCxnSpPr>
          <p:nvPr/>
        </p:nvCxnSpPr>
        <p:spPr>
          <a:xfrm rot="16200000" flipV="1">
            <a:off x="2683713" y="2388437"/>
            <a:ext cx="1249770" cy="1098055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8CFB1346-D7C9-C055-509E-F9A68AF57844}"/>
              </a:ext>
            </a:extLst>
          </p:cNvPr>
          <p:cNvCxnSpPr>
            <a:cxnSpLocks/>
          </p:cNvCxnSpPr>
          <p:nvPr/>
        </p:nvCxnSpPr>
        <p:spPr>
          <a:xfrm rot="10800000" flipV="1">
            <a:off x="2696690" y="4948799"/>
            <a:ext cx="1780060" cy="622523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80697106-536F-07C4-22ED-A1FB008486DD}"/>
              </a:ext>
            </a:extLst>
          </p:cNvPr>
          <p:cNvCxnSpPr>
            <a:cxnSpLocks/>
            <a:endCxn id="50" idx="3"/>
          </p:cNvCxnSpPr>
          <p:nvPr/>
        </p:nvCxnSpPr>
        <p:spPr>
          <a:xfrm flipV="1">
            <a:off x="8134350" y="2129395"/>
            <a:ext cx="1706225" cy="1118630"/>
          </a:xfrm>
          <a:prstGeom prst="bentConnector2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133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D5E1BB-9F8A-90AC-3990-EBEF22F20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r="37918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1AB007-9042-C2AB-D344-3C4BFC47203F}"/>
              </a:ext>
            </a:extLst>
          </p:cNvPr>
          <p:cNvSpPr txBox="1"/>
          <p:nvPr/>
        </p:nvSpPr>
        <p:spPr>
          <a:xfrm>
            <a:off x="6116569" y="678449"/>
            <a:ext cx="5579163" cy="55011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Settlement Near Water Sources</a:t>
            </a:r>
          </a:p>
          <a:p>
            <a:pPr marL="2286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During their migration period, these pastoral tribes typically set up temporary settlements near water sources.</a:t>
            </a:r>
          </a:p>
          <a:p>
            <a:pPr marL="2286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Water sources are essential for the sustenance of both the tribes and their livestock, making them ideal locations for temporary camps.</a:t>
            </a:r>
          </a:p>
          <a:p>
            <a:pPr marL="2286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Livestock concentrate around water sources, leading to the overgrazing of selected parts of the pasture, which depletes the vegetation cover.</a:t>
            </a:r>
          </a:p>
        </p:txBody>
      </p:sp>
    </p:spTree>
    <p:extLst>
      <p:ext uri="{BB962C8B-B14F-4D97-AF65-F5344CB8AC3E}">
        <p14:creationId xmlns:p14="http://schemas.microsoft.com/office/powerpoint/2010/main" val="2597120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D2FB63-BA72-64D5-3D1F-B0DC2C00D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93D8E-ABE8-89B0-BAF5-25B7A6D93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r="18510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6935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B20CC0-456A-AE95-BF08-3AA74255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I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Way Forward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A3554-8E4D-22C8-7F8E-F6D10028D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28826"/>
            <a:ext cx="6048375" cy="465772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endParaRPr lang="en-US" sz="1400">
              <a:latin typeface="Times New Roman"/>
              <a:cs typeface="Times New Roman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400" b="1">
                <a:latin typeface="Times New Roman"/>
                <a:cs typeface="Times New Roman"/>
              </a:rPr>
              <a:t>Construct Ponds: </a:t>
            </a:r>
            <a:r>
              <a:rPr lang="en-US" sz="2400">
                <a:latin typeface="Times New Roman"/>
                <a:cs typeface="Times New Roman"/>
              </a:rPr>
              <a:t>Build ponds in areas without perennial water sources to collect and store rainwater.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400" b="1">
                <a:latin typeface="Times New Roman"/>
                <a:cs typeface="Times New Roman"/>
              </a:rPr>
              <a:t>Distribute Grazing Pressure: </a:t>
            </a:r>
            <a:r>
              <a:rPr lang="en-US" sz="2400">
                <a:latin typeface="Times New Roman"/>
                <a:cs typeface="Times New Roman"/>
              </a:rPr>
              <a:t>Provide multiple water points to reduce grazing pressure around existing sources, preventing overgrazing in specific areas.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400" b="1">
                <a:latin typeface="Times New Roman"/>
                <a:cs typeface="Times New Roman"/>
              </a:rPr>
              <a:t>Benefits: </a:t>
            </a:r>
            <a:r>
              <a:rPr lang="en-US" sz="2400">
                <a:latin typeface="Times New Roman"/>
                <a:cs typeface="Times New Roman"/>
              </a:rPr>
              <a:t>Prevents overgrazing and allows vegetation recovery.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400">
                <a:latin typeface="Times New Roman"/>
                <a:cs typeface="Times New Roman"/>
              </a:rPr>
              <a:t>Improves livestock health by ensuring adequate water access.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400">
                <a:latin typeface="Times New Roman"/>
                <a:cs typeface="Times New Roman"/>
              </a:rPr>
              <a:t>Supports biodiversity by maintaining balanced ecosystems.</a:t>
            </a:r>
          </a:p>
        </p:txBody>
      </p:sp>
      <p:pic>
        <p:nvPicPr>
          <p:cNvPr id="23" name="Picture 22" descr="Aerial view of valley map">
            <a:extLst>
              <a:ext uri="{FF2B5EF4-FFF2-40B4-BE49-F238E27FC236}">
                <a16:creationId xmlns:a16="http://schemas.microsoft.com/office/drawing/2014/main" id="{C8D2A404-B1D8-5DA3-98C1-18C2B8643F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97" r="33890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3122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347</Words>
  <Application>Microsoft Office PowerPoint</Application>
  <PresentationFormat>Widescreen</PresentationFormat>
  <Paragraphs>58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Aharoni</vt:lpstr>
      <vt:lpstr>Arial</vt:lpstr>
      <vt:lpstr>Arial Black</vt:lpstr>
      <vt:lpstr>Calibri</vt:lpstr>
      <vt:lpstr>Calibri Light</vt:lpstr>
      <vt:lpstr>Times New Roman</vt:lpstr>
      <vt:lpstr>Wingdings</vt:lpstr>
      <vt:lpstr>Office Theme</vt:lpstr>
      <vt:lpstr>Restoration and Management Strategy for Lal Marg and Mohand Marg</vt:lpstr>
      <vt:lpstr>Problem Statement;</vt:lpstr>
      <vt:lpstr>Location of Proposed Restoration site; Mohand Marg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Way Forward </vt:lpstr>
      <vt:lpstr>Sustainable Grazing Practices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Empowering Himalayan Transhumant Pastoral Communities Through Conservation Education and Sustainable Practices</dc:title>
  <dc:creator>Shahid Saleem</dc:creator>
  <cp:lastModifiedBy>Shahid Saleem</cp:lastModifiedBy>
  <cp:revision>2</cp:revision>
  <dcterms:created xsi:type="dcterms:W3CDTF">2024-06-21T08:47:02Z</dcterms:created>
  <dcterms:modified xsi:type="dcterms:W3CDTF">2024-07-30T04:17:09Z</dcterms:modified>
</cp:coreProperties>
</file>